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4" autoAdjust="0"/>
    <p:restoredTop sz="94660"/>
  </p:normalViewPr>
  <p:slideViewPr>
    <p:cSldViewPr snapToGrid="0">
      <p:cViewPr varScale="1">
        <p:scale>
          <a:sx n="67" d="100"/>
          <a:sy n="67" d="100"/>
        </p:scale>
        <p:origin x="644" y="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D4CFCB5-7752-47B4-83F1-314AC88F29F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79C282A8-1F8B-47FB-A3B1-193C6DCA6B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5905D55-97E9-452D-AEE1-B14059FCF9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82A559B-397E-4590-AE29-D440576495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FFD8462-BC96-4D60-92BF-1FD789BEC7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001637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74149CD-938C-4E3E-9385-A69B6550AA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6B37C989-553E-424E-A133-BA1311002D1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ED031C9-B397-4A59-AC4D-7350CFAD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60CC1BC-95C1-4F26-8F7B-8FF9055EBE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4B7DDD73-6D62-4F6E-93EE-2478922063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285185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7385DA90-75D3-466A-8E8C-42295AD1A48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3236C5C-8245-4522-B8D5-69D6C1EB42E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3C8474BB-CB49-4049-AC99-C009B3F3B0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9E9EEE7-0737-4273-9A17-50A82C76F4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F7426949-BFC2-4C7E-9C16-4CE74BA002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356777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A0E0A5E9-7318-4C29-8458-F0D829A3FF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56D5070-DBC5-4281-BD14-1FB349F904E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FFCE84DD-E9DB-4095-ABFD-0D5B05C6D0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40981AF0-C515-4026-AB3A-6F426DDB66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6285CBA5-F37F-4FC4-A73D-23ACD38DCC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26381225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E27A9B2-0178-402C-89F8-3058240EE0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11F33E14-5391-449F-9C5B-E8EE9DACAE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DF71B468-C0F2-43F8-A498-D2AC5CFC31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52B2BF92-FAED-4431-80FE-1EBA9C82FE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84298E9-6372-46D6-A0AD-4BD15B1D94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95084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524F345B-0A40-46D7-9363-D48C345D0D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5B8AB73-9C1F-4674-8EB0-4A825B0044E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8CA28B96-03A9-43AA-B46B-392A0E734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2F19CA2F-4A85-4CF4-92DD-892C96441F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2186EBE-3C8F-4D85-841C-0A31033D14A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5874AD25-836C-4111-A761-4CF522F4A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0510872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32A3F5C-5C14-4A00-BD54-54F0E44217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324CDA74-674D-4648-AC8A-4779A596864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7F17BD9C-1465-44B7-B43D-FE54F149394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568B6A43-B9E4-4940-A193-E029C24ADD4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90325F4-BA3C-44E8-80EA-553D375D9E5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7C98393C-36B5-4AA0-8798-94A4FB0AD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7763D3D1-5F68-4043-B133-0B9B1E3488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C841FE58-C938-4AB3-865C-F8C37D0CE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8728114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8F6B6C9-1119-4B34-A4CE-8A3D300149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2BC1139-5F05-43AE-B126-2C9B7C559E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3B46BF98-BD53-45EE-A284-4D83891287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72CEC778-BA93-48BB-80EB-2DAD1EA5B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7290532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B37FDF1-F740-47D4-B81F-BE8B57439D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51539BE7-9EA1-4971-B426-A83933CAC0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C63AE955-5268-4F14-B650-9686B2E78C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927564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F426A84-C09B-4979-AE04-45E4EA5CF0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20C1EA-155D-47DF-8613-466D0EA73E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5E6A35AA-B8D3-41C0-8BD8-F2ACC55DDC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B05A086-3CC3-4A8B-82B0-ADE4D772AF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76355E35-7BF8-4941-9721-5037C81ACE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79314C38-41B3-4DE5-A6FD-F457B06761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474827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3A45723-21C7-42D4-9ADD-C1E3A6781C0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26A59F93-C4C1-4110-A6DA-47DFE8904A2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B385E168-B33C-433B-90DF-338C4C2FD48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AEDEF818-F51A-4A01-8FA0-950CC730521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62EE24D3-9ADD-4ECE-ADB6-D4C1F34A00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2817534F-48B0-4AB7-B86D-EFD9889EBA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9245462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6A195D06-3E60-4529-BB4F-BDD64AAF1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5B152B5C-790C-4C14-84D8-73381406CE3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02B2B42B-71CB-4EFC-88D3-576645D9F0F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6F3361-12D8-4783-BA6F-5CFAC8A13ABC}" type="datetimeFigureOut">
              <a:rPr lang="pt-BR" smtClean="0"/>
              <a:t>10/11/2020</a:t>
            </a:fld>
            <a:endParaRPr lang="pt-BR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1AF2F6AA-CCC2-4C1E-A2DA-2EC15D027BF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7C825AE4-99DD-4A72-9B6D-1F6655DD78F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29FB420-A73D-4DA6-9540-C5D573F3E127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04190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B95DBF67-1B46-4754-87FA-47DC48D471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pt-BR" sz="5300" dirty="0">
                <a:solidFill>
                  <a:srgbClr val="FF0000"/>
                </a:solidFill>
              </a:rPr>
              <a:t>Exercício de Acidentes e Incidentes Causados por Softwares</a:t>
            </a:r>
            <a:br>
              <a:rPr lang="pt-BR" dirty="0"/>
            </a:br>
            <a:br>
              <a:rPr lang="pt-BR" dirty="0"/>
            </a:br>
            <a:endParaRPr lang="pt-BR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8E44F795-CFD0-40AD-8A01-780EA30F46B0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Aluno: Leonardo Campelo Gomes dos Santos</a:t>
            </a:r>
          </a:p>
        </p:txBody>
      </p:sp>
      <p:pic>
        <p:nvPicPr>
          <p:cNvPr id="6" name="Vídeo 5">
            <a:hlinkClick r:id="" action="ppaction://media"/>
            <a:extLst>
              <a:ext uri="{FF2B5EF4-FFF2-40B4-BE49-F238E27FC236}">
                <a16:creationId xmlns:a16="http://schemas.microsoft.com/office/drawing/2014/main" id="{A11C1BAA-3031-4B0E-8C15-FB538C25A35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889347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17"/>
    </mc:Choice>
    <mc:Fallback>
      <p:transition spd="slow" advTm="8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767D2C4-930C-440A-9166-CA9482411A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>
                <a:solidFill>
                  <a:srgbClr val="FF0000"/>
                </a:solidFill>
              </a:rPr>
              <a:t>Acidentes e Incidentes</a:t>
            </a:r>
          </a:p>
        </p:txBody>
      </p:sp>
      <p:sp>
        <p:nvSpPr>
          <p:cNvPr id="3" name="CaixaDeTexto 2">
            <a:extLst>
              <a:ext uri="{FF2B5EF4-FFF2-40B4-BE49-F238E27FC236}">
                <a16:creationId xmlns:a16="http://schemas.microsoft.com/office/drawing/2014/main" id="{2D864B77-583A-4B51-925F-A90A36AAB756}"/>
              </a:ext>
            </a:extLst>
          </p:cNvPr>
          <p:cNvSpPr txBox="1"/>
          <p:nvPr/>
        </p:nvSpPr>
        <p:spPr>
          <a:xfrm>
            <a:off x="838200" y="1895475"/>
            <a:ext cx="6587894" cy="29546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2800" dirty="0"/>
              <a:t>1 - Violação do painel eletrônico do Senado;</a:t>
            </a:r>
          </a:p>
          <a:p>
            <a:r>
              <a:rPr lang="pt-BR" sz="2800" dirty="0"/>
              <a:t>2 - HSBC;</a:t>
            </a:r>
          </a:p>
          <a:p>
            <a:r>
              <a:rPr lang="pt-BR" sz="2800" dirty="0"/>
              <a:t>3 - Privacidade do e-mail na Epson;</a:t>
            </a:r>
          </a:p>
          <a:p>
            <a:r>
              <a:rPr lang="pt-BR" sz="2800" dirty="0"/>
              <a:t>4 - </a:t>
            </a:r>
            <a:r>
              <a:rPr lang="pt-BR" sz="2800" dirty="0" err="1"/>
              <a:t>Glitch</a:t>
            </a:r>
            <a:r>
              <a:rPr lang="pt-BR" sz="2800" dirty="0"/>
              <a:t>;</a:t>
            </a:r>
          </a:p>
          <a:p>
            <a:r>
              <a:rPr lang="pt-BR" sz="2800" dirty="0"/>
              <a:t>5 - Falha de segurança no Facebook;</a:t>
            </a:r>
          </a:p>
          <a:p>
            <a:r>
              <a:rPr lang="pt-BR" sz="2800" dirty="0"/>
              <a:t>6 - Falha do sistema SISU; </a:t>
            </a:r>
          </a:p>
          <a:p>
            <a:r>
              <a:rPr lang="pt-BR" dirty="0"/>
              <a:t>  </a:t>
            </a:r>
          </a:p>
        </p:txBody>
      </p:sp>
      <p:pic>
        <p:nvPicPr>
          <p:cNvPr id="10" name="Vídeo 9">
            <a:hlinkClick r:id="" action="ppaction://media"/>
            <a:extLst>
              <a:ext uri="{FF2B5EF4-FFF2-40B4-BE49-F238E27FC236}">
                <a16:creationId xmlns:a16="http://schemas.microsoft.com/office/drawing/2014/main" id="{91F47C3B-0818-454F-A1BB-877C077FC19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925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471"/>
    </mc:Choice>
    <mc:Fallback>
      <p:transition spd="slow" advTm="174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2A007-BFA9-4C7D-AEE9-08DCEA72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Violação do painel eletrônico do Senado - </a:t>
            </a:r>
            <a:r>
              <a:rPr lang="pt-BR" sz="4000" dirty="0">
                <a:solidFill>
                  <a:srgbClr val="FF0000"/>
                </a:solidFill>
              </a:rPr>
              <a:t>2001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233A67-6022-4DBE-AAC2-7419BBC13E8B}"/>
              </a:ext>
            </a:extLst>
          </p:cNvPr>
          <p:cNvSpPr txBox="1"/>
          <p:nvPr/>
        </p:nvSpPr>
        <p:spPr>
          <a:xfrm>
            <a:off x="1085850" y="2208937"/>
            <a:ext cx="100203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2001, foi instaurada no Senado uma investigação no Conselho de Ética e Decoro Parlamentar para apurar o envolvimento do senador Antônio Carlos Magalhães num episódio em que ele insinua que teve acesso às informações sigilosas de como votaram os senadores numa sessão secreta.</a:t>
            </a:r>
          </a:p>
          <a:p>
            <a:r>
              <a:rPr lang="pt-BR" dirty="0"/>
              <a:t>Passaram-se meses de apuração, que tiveram, inclusive, perícia da Unicamp (</a:t>
            </a:r>
            <a:r>
              <a:rPr lang="pt-BR" dirty="0" err="1"/>
              <a:t>Universida</a:t>
            </a:r>
            <a:r>
              <a:rPr lang="pt-BR" dirty="0"/>
              <a:t> de Campinas) para comprovar que a voz na conversa com Luiz Francisco era mesmo de ACM e que o painel fora de fato violado.</a:t>
            </a:r>
          </a:p>
        </p:txBody>
      </p:sp>
      <p:pic>
        <p:nvPicPr>
          <p:cNvPr id="9" name="Vídeo 8">
            <a:hlinkClick r:id="" action="ppaction://media"/>
            <a:extLst>
              <a:ext uri="{FF2B5EF4-FFF2-40B4-BE49-F238E27FC236}">
                <a16:creationId xmlns:a16="http://schemas.microsoft.com/office/drawing/2014/main" id="{6866E5B3-469E-4643-99CD-AA293247444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7490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96"/>
    </mc:Choice>
    <mc:Fallback>
      <p:transition spd="slow" advTm="233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2A007-BFA9-4C7D-AEE9-08DCEA72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HSBC - </a:t>
            </a:r>
            <a:r>
              <a:rPr lang="pt-BR" sz="4000" dirty="0">
                <a:solidFill>
                  <a:srgbClr val="FF0000"/>
                </a:solidFill>
              </a:rPr>
              <a:t>2016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233A67-6022-4DBE-AAC2-7419BBC13E8B}"/>
              </a:ext>
            </a:extLst>
          </p:cNvPr>
          <p:cNvSpPr txBox="1"/>
          <p:nvPr/>
        </p:nvSpPr>
        <p:spPr>
          <a:xfrm>
            <a:off x="1085850" y="2208937"/>
            <a:ext cx="1002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/>
              <a:t>No início de 2016, o HSBC sofreu uma grande interrupção de TI. Milhões de clientes do banco não conseguiram acessar contas on-line, sendo que os serviços só retornaram ao normal após uma interrupção de dois dias. O diretor de operações do banco, Jack Hackett, culpou uma "questão técnica complexa" em seus sistemas internos.</a:t>
            </a:r>
            <a:endParaRPr lang="pt-BR" dirty="0"/>
          </a:p>
        </p:txBody>
      </p:sp>
      <p:pic>
        <p:nvPicPr>
          <p:cNvPr id="8" name="Vídeo 7">
            <a:hlinkClick r:id="" action="ppaction://media"/>
            <a:extLst>
              <a:ext uri="{FF2B5EF4-FFF2-40B4-BE49-F238E27FC236}">
                <a16:creationId xmlns:a16="http://schemas.microsoft.com/office/drawing/2014/main" id="{1C6BE490-19E3-40BE-8E30-6B5FCDFAF8F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53314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70"/>
    </mc:Choice>
    <mc:Fallback>
      <p:transition spd="slow" advTm="277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2A007-BFA9-4C7D-AEE9-08DCEA72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Privacidade do e-mail na Epson - </a:t>
            </a:r>
            <a:r>
              <a:rPr lang="pt-BR" sz="4000" dirty="0">
                <a:solidFill>
                  <a:srgbClr val="FF0000"/>
                </a:solidFill>
              </a:rPr>
              <a:t>1990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233A67-6022-4DBE-AAC2-7419BBC13E8B}"/>
              </a:ext>
            </a:extLst>
          </p:cNvPr>
          <p:cNvSpPr txBox="1"/>
          <p:nvPr/>
        </p:nvSpPr>
        <p:spPr>
          <a:xfrm>
            <a:off x="1085850" y="2208937"/>
            <a:ext cx="10020300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março de 1990, a administradora de e-mail da EPSON, Alana </a:t>
            </a:r>
            <a:r>
              <a:rPr lang="pt-BR" dirty="0" err="1"/>
              <a:t>Shoars</a:t>
            </a:r>
            <a:r>
              <a:rPr lang="pt-BR" dirty="0"/>
              <a:t>, demandou judicialmente seu (</a:t>
            </a:r>
            <a:r>
              <a:rPr lang="pt-BR" dirty="0" err="1"/>
              <a:t>ex</a:t>
            </a:r>
            <a:r>
              <a:rPr lang="pt-BR" dirty="0"/>
              <a:t>) empregador numa Corte Superior de Los Angeles, alegando invasão de privacidade de seu empregador Epson </a:t>
            </a:r>
            <a:r>
              <a:rPr lang="pt-BR" dirty="0" err="1"/>
              <a:t>America</a:t>
            </a:r>
            <a:r>
              <a:rPr lang="pt-BR" dirty="0"/>
              <a:t> Inc. Ela pediu 1.000.000 US$ em perdas. Em julho de 1990, Alana liderou um pedido de 700 empregados e aproximadamente 1.800 usuários externos, solicitando 75.000.000 US$ de indenização, porque eles tinham tido seus E-mails monitorados pela Epson.</a:t>
            </a:r>
          </a:p>
        </p:txBody>
      </p:sp>
      <p:pic>
        <p:nvPicPr>
          <p:cNvPr id="5" name="Vídeo 4">
            <a:hlinkClick r:id="" action="ppaction://media"/>
            <a:extLst>
              <a:ext uri="{FF2B5EF4-FFF2-40B4-BE49-F238E27FC236}">
                <a16:creationId xmlns:a16="http://schemas.microsoft.com/office/drawing/2014/main" id="{1BA327F1-C840-4B8B-AD98-0E0DEA83852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726904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3720"/>
    </mc:Choice>
    <mc:Fallback>
      <p:transition spd="slow" advTm="437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2A007-BFA9-4C7D-AEE9-08DCEA72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 err="1"/>
              <a:t>Glitch</a:t>
            </a:r>
            <a:r>
              <a:rPr lang="pt-BR" sz="4000" dirty="0"/>
              <a:t> - </a:t>
            </a:r>
            <a:r>
              <a:rPr lang="pt-BR" sz="4000" dirty="0">
                <a:solidFill>
                  <a:srgbClr val="FF0000"/>
                </a:solidFill>
              </a:rPr>
              <a:t>2015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233A67-6022-4DBE-AAC2-7419BBC13E8B}"/>
              </a:ext>
            </a:extLst>
          </p:cNvPr>
          <p:cNvSpPr txBox="1"/>
          <p:nvPr/>
        </p:nvSpPr>
        <p:spPr>
          <a:xfrm>
            <a:off x="1085850" y="2208937"/>
            <a:ext cx="1002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dezembro de 2015, uma falha causou a libertação antecipada de mais de 3,2 mil prisioneiros americanos. O problema aconteceu após o software que calcula a sentença de um preso dependendo do bom ou mau comportamento tenha tido um erro. A ferramenta foi introduzida em 2002. Estima-se que, em média, os prisioneiros foram libertados com 49 dias de antecedência.</a:t>
            </a:r>
          </a:p>
        </p:txBody>
      </p:sp>
      <p:pic>
        <p:nvPicPr>
          <p:cNvPr id="20" name="Vídeo 19">
            <a:hlinkClick r:id="" action="ppaction://media"/>
            <a:extLst>
              <a:ext uri="{FF2B5EF4-FFF2-40B4-BE49-F238E27FC236}">
                <a16:creationId xmlns:a16="http://schemas.microsoft.com/office/drawing/2014/main" id="{EEFE8C67-F678-4E9B-879F-ECEB496208F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951997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623"/>
    </mc:Choice>
    <mc:Fallback>
      <p:transition spd="slow" advTm="246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2A007-BFA9-4C7D-AEE9-08DCEA72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Falha de segurança no Facebook - </a:t>
            </a:r>
            <a:r>
              <a:rPr lang="pt-BR" sz="4000" dirty="0">
                <a:solidFill>
                  <a:srgbClr val="FF0000"/>
                </a:solidFill>
              </a:rPr>
              <a:t>2018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233A67-6022-4DBE-AAC2-7419BBC13E8B}"/>
              </a:ext>
            </a:extLst>
          </p:cNvPr>
          <p:cNvSpPr txBox="1"/>
          <p:nvPr/>
        </p:nvSpPr>
        <p:spPr>
          <a:xfrm>
            <a:off x="1085850" y="2208937"/>
            <a:ext cx="1002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setembro de 2018, uma falha no Facebook permitiu a visualização dos dados de mais de 50 milhões de perfis. Segundo a rede social, hackers descobriram uma brecha no recurso “visualizar como”, que permitiu o roubo das chaves digitais que dão acesso à plataforma, possibilitando a invasão das contas e deixando informações pessoais desprotegidas.</a:t>
            </a:r>
          </a:p>
        </p:txBody>
      </p:sp>
      <p:pic>
        <p:nvPicPr>
          <p:cNvPr id="21" name="Vídeo 20">
            <a:hlinkClick r:id="" action="ppaction://media"/>
            <a:extLst>
              <a:ext uri="{FF2B5EF4-FFF2-40B4-BE49-F238E27FC236}">
                <a16:creationId xmlns:a16="http://schemas.microsoft.com/office/drawing/2014/main" id="{F7BA2A44-C7C4-4665-BDAF-5387C21992F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741493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497"/>
    </mc:Choice>
    <mc:Fallback>
      <p:transition spd="slow" advTm="264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28C2A007-BFA9-4C7D-AEE9-08DCEA72BA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sz="4000" dirty="0"/>
              <a:t>Falha do sistema SISU - </a:t>
            </a:r>
            <a:r>
              <a:rPr lang="pt-BR" sz="4000" dirty="0">
                <a:solidFill>
                  <a:srgbClr val="FF0000"/>
                </a:solidFill>
              </a:rPr>
              <a:t>2019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E233A67-6022-4DBE-AAC2-7419BBC13E8B}"/>
              </a:ext>
            </a:extLst>
          </p:cNvPr>
          <p:cNvSpPr txBox="1"/>
          <p:nvPr/>
        </p:nvSpPr>
        <p:spPr>
          <a:xfrm>
            <a:off x="1085850" y="2208937"/>
            <a:ext cx="100203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Em 2019, estudantes que tentaram fazer a inscrição em faculdades pelo Sistema de Seleção Unificada (SISU) encontraram uma série de instabilidades no site do programa. Durante o primeiro dia, houve picos de até 500 mil usuários simultâneos na página, o que causou sobrecarga e fez com que muitos alunos não conseguissem se inscrever por conta da lentidão e intermitência na plataforma.</a:t>
            </a:r>
          </a:p>
        </p:txBody>
      </p:sp>
      <p:pic>
        <p:nvPicPr>
          <p:cNvPr id="13" name="Vídeo 12">
            <a:hlinkClick r:id="" action="ppaction://media"/>
            <a:extLst>
              <a:ext uri="{FF2B5EF4-FFF2-40B4-BE49-F238E27FC236}">
                <a16:creationId xmlns:a16="http://schemas.microsoft.com/office/drawing/2014/main" id="{CD6520B1-C833-4ACE-81C1-84B6EE83B1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  <p:ext uri="{42D2F446-02D8-4167-A562-619A0277C38B}">
                <p15:isNarration xmlns:p15="http://schemas.microsoft.com/office/powerpoint/2012/main" val="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906000" y="5143500"/>
            <a:ext cx="2285999" cy="1714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354290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564"/>
    </mc:Choice>
    <mc:Fallback>
      <p:transition spd="slow" advTm="245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861</TotalTime>
  <Words>522</Words>
  <Application>Microsoft Office PowerPoint</Application>
  <PresentationFormat>Widescreen</PresentationFormat>
  <Paragraphs>23</Paragraphs>
  <Slides>8</Slides>
  <Notes>0</Notes>
  <HiddenSlides>0</HiddenSlides>
  <MMClips>8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8</vt:i4>
      </vt:variant>
    </vt:vector>
  </HeadingPairs>
  <TitlesOfParts>
    <vt:vector size="12" baseType="lpstr">
      <vt:lpstr>Arial</vt:lpstr>
      <vt:lpstr>Calibri</vt:lpstr>
      <vt:lpstr>Calibri Light</vt:lpstr>
      <vt:lpstr>Tema do Office</vt:lpstr>
      <vt:lpstr>Exercício de Acidentes e Incidentes Causados por Softwares  </vt:lpstr>
      <vt:lpstr>Acidentes e Incidentes</vt:lpstr>
      <vt:lpstr>Violação do painel eletrônico do Senado - 2001</vt:lpstr>
      <vt:lpstr>HSBC - 2016</vt:lpstr>
      <vt:lpstr>Privacidade do e-mail na Epson - 1990</vt:lpstr>
      <vt:lpstr>Glitch - 2015</vt:lpstr>
      <vt:lpstr>Falha de segurança no Facebook - 2018</vt:lpstr>
      <vt:lpstr>Falha do sistema SISU - 2019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Exercício de Acidentes e Incidentes Causados por Software</dc:title>
  <dc:creator>Leonardo Campelo</dc:creator>
  <cp:lastModifiedBy>Leonardo Campelo</cp:lastModifiedBy>
  <cp:revision>7</cp:revision>
  <dcterms:created xsi:type="dcterms:W3CDTF">2020-10-29T17:52:14Z</dcterms:created>
  <dcterms:modified xsi:type="dcterms:W3CDTF">2020-11-10T12:26:21Z</dcterms:modified>
</cp:coreProperties>
</file>